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4"/>
  </p:notesMasterIdLst>
  <p:sldIdLst>
    <p:sldId id="256" r:id="rId2"/>
    <p:sldId id="257" r:id="rId3"/>
    <p:sldId id="279" r:id="rId4"/>
    <p:sldId id="275" r:id="rId5"/>
    <p:sldId id="267" r:id="rId6"/>
    <p:sldId id="281" r:id="rId7"/>
    <p:sldId id="276" r:id="rId8"/>
    <p:sldId id="259" r:id="rId9"/>
    <p:sldId id="277" r:id="rId10"/>
    <p:sldId id="274" r:id="rId11"/>
    <p:sldId id="269" r:id="rId12"/>
    <p:sldId id="266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00FFFF"/>
    <a:srgbClr val="93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6" autoAdjust="0"/>
    <p:restoredTop sz="94718" autoAdjust="0"/>
  </p:normalViewPr>
  <p:slideViewPr>
    <p:cSldViewPr>
      <p:cViewPr>
        <p:scale>
          <a:sx n="90" d="100"/>
          <a:sy n="90" d="100"/>
        </p:scale>
        <p:origin x="-51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54F9-8E16-4496-858A-3A1CF3E61E8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0DB2-CC3D-4D83-891B-930C25873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9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0DB2-CC3D-4D83-891B-930C258730D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D31B2C5-DEFF-4A82-AC78-F77845A5387A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536A6E6-53FC-433E-B233-F37232E39CC6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A62B128-76E7-4CE7-BD5B-7BCB9D81201F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6A9-6B8B-4596-AB73-173BC0CD93EC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E1B-7491-45EA-B23A-5FDD365E3790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76AD526-E0E8-401C-AFD4-85A92281AC37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D489CE5-6659-4B51-9EEA-A5537112F68B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3F843762-7F60-448F-BB84-8DB968C1CE64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37F6-8288-45C3-A12C-6B47229119A8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08BC-6089-45E6-80A9-7938D7139B73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29D0D91C-BAF8-4AA6-B0D5-BE5632ED86A1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E9C6D7E-425D-49EC-AC83-9C01F8DF65CD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8BFA78F-D020-485E-B162-B1A1F9651AD2}" type="datetime1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www.tterra.ru   info@tterra.ru    +7(812)318-58-58</a:t>
            </a: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C4D9F3E-27B1-4C0F-A4A4-C31A261BF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143536" cy="365125"/>
          </a:xfrm>
        </p:spPr>
        <p:txBody>
          <a:bodyPr/>
          <a:lstStyle/>
          <a:p>
            <a:r>
              <a:rPr lang="en-US" sz="1200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27" name="Picture 4" descr="tk_sob_large_1078_27_09_11_03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Логоти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7718"/>
            <a:ext cx="7056784" cy="4704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17724"/>
            <a:ext cx="7272808" cy="1512168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«Сбор исходно-разрешительной документации, проведение инженерных изысканий, разработка технико-экономического обоснования и проектно-сметной документации, в том числе экспертиза проекта комплекса по переработке и размещению отходов производства и потребления в пос. Соловецкий».</a:t>
            </a:r>
            <a:br>
              <a:rPr lang="ru-RU" sz="28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8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Разведочный этап.</a:t>
            </a:r>
            <a:endParaRPr lang="ru-RU" b="1" i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8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764704"/>
            <a:ext cx="8010462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В составе инженерно-геологических изысканий, для решения поставленных задач, были так же выполнены геофизические работы методом </a:t>
            </a:r>
            <a:r>
              <a:rPr kumimoji="1" lang="ru-RU" sz="1300" dirty="0" err="1">
                <a:solidFill>
                  <a:schemeClr val="bg2">
                    <a:lumMod val="25000"/>
                  </a:schemeClr>
                </a:solidFill>
              </a:rPr>
              <a:t>георадиолокационного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 зондирования (всего 5 профилей общей длинной 470 </a:t>
            </a:r>
            <a:r>
              <a:rPr kumimoji="1" lang="ru-RU" sz="1300" dirty="0" err="1">
                <a:solidFill>
                  <a:schemeClr val="bg2">
                    <a:lumMod val="25000"/>
                  </a:schemeClr>
                </a:solidFill>
              </a:rPr>
              <a:t>пог.м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) и электроразведочные работы методом сопротивлений (вертикальное электрическое зондирование установкой </a:t>
            </a:r>
            <a:r>
              <a:rPr kumimoji="1" lang="ru-RU" sz="1300" dirty="0" err="1">
                <a:solidFill>
                  <a:schemeClr val="bg2">
                    <a:lumMod val="25000"/>
                  </a:schemeClr>
                </a:solidFill>
              </a:rPr>
              <a:t>Шлюмберже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 на глубину до 30 м, всего 6 </a:t>
            </a:r>
            <a:r>
              <a:rPr kumimoji="1" lang="ru-RU" sz="1300" dirty="0" err="1">
                <a:solidFill>
                  <a:schemeClr val="bg2">
                    <a:lumMod val="25000"/>
                  </a:schemeClr>
                </a:solidFill>
              </a:rPr>
              <a:t>ф.н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.).</a:t>
            </a:r>
          </a:p>
          <a:p>
            <a:endParaRPr kumimoji="1"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1788" r="23271" b="10221"/>
          <a:stretch/>
        </p:blipFill>
        <p:spPr>
          <a:xfrm>
            <a:off x="251520" y="4825234"/>
            <a:ext cx="2747134" cy="1839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7" y="1700808"/>
            <a:ext cx="6084168" cy="2940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3554" y="1780367"/>
            <a:ext cx="26209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По данным геофизических исследований была установлена глубина залегания кровли скальных пород, дополнительно исследован </a:t>
            </a: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водонасыщеный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 горизонт, расчленен геологический разрез.</a:t>
            </a:r>
          </a:p>
          <a:p>
            <a:pPr algn="just"/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По данным вертикального электрического зондирования выделяется четыре, различных по своим электрическим свойствам, горизонта:</a:t>
            </a:r>
          </a:p>
          <a:p>
            <a:pPr marL="171450" indent="-171450" algn="just">
              <a:buFontTx/>
              <a:buChar char="-"/>
            </a:pP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Высокоомный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, представленный насыпными либо </a:t>
            </a: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заторфованными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 грунтами;</a:t>
            </a:r>
          </a:p>
          <a:p>
            <a:pPr marL="171450" indent="-171450" algn="just">
              <a:buFontTx/>
              <a:buChar char="-"/>
            </a:pP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Проводящий, представленный </a:t>
            </a: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влагонасыщенными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 песками и супесями;</a:t>
            </a:r>
          </a:p>
          <a:p>
            <a:pPr marL="171450" indent="-171450" algn="just">
              <a:buFontTx/>
              <a:buChar char="-"/>
            </a:pP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Среднеомный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, представленный увлажненными песками и супесями;</a:t>
            </a:r>
          </a:p>
          <a:p>
            <a:pPr marL="171450" indent="-171450" algn="just">
              <a:buFontTx/>
              <a:buChar char="-"/>
            </a:pP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Низкопроводящие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 скальные породы.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effectLst/>
              </a:rPr>
              <a:t>Инженерно-геофизические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</a:t>
            </a:r>
            <a:r>
              <a:rPr lang="en-US" dirty="0" err="1" smtClean="0"/>
              <a:t>info@tterra.ru</a:t>
            </a:r>
            <a:r>
              <a:rPr lang="en-US" dirty="0" smtClean="0"/>
              <a:t>    +7(812)318-58-58</a:t>
            </a:r>
            <a:endParaRPr lang="ru-RU" dirty="0"/>
          </a:p>
        </p:txBody>
      </p:sp>
      <p:pic>
        <p:nvPicPr>
          <p:cNvPr id="7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785794"/>
            <a:ext cx="8715404" cy="5000660"/>
          </a:xfrm>
        </p:spPr>
        <p:txBody>
          <a:bodyPr>
            <a:noAutofit/>
          </a:bodyPr>
          <a:lstStyle/>
          <a:p>
            <a:pPr lvl="0"/>
            <a:endParaRPr lang="ru-RU" sz="1200" dirty="0" smtClean="0"/>
          </a:p>
          <a:p>
            <a:pPr lvl="0">
              <a:buNone/>
            </a:pPr>
            <a:r>
              <a:rPr lang="ru-RU" sz="1400" dirty="0" smtClean="0"/>
              <a:t>Выполненные работы:</a:t>
            </a:r>
          </a:p>
          <a:p>
            <a:pPr lvl="0"/>
            <a:r>
              <a:rPr lang="ru-RU" sz="1400" dirty="0" smtClean="0"/>
              <a:t>Инвентаризация источников образования отходов (выполнено 50% от общего объема данного вида работ);</a:t>
            </a:r>
          </a:p>
          <a:p>
            <a:pPr lvl="0"/>
            <a:r>
              <a:rPr lang="ru-RU" sz="1400" dirty="0" smtClean="0"/>
              <a:t>Инвентаризация образующихся отходов (выполнено 50% от общего объема данного вида работ);</a:t>
            </a:r>
          </a:p>
          <a:p>
            <a:pPr lvl="0"/>
            <a:r>
              <a:rPr lang="ru-RU" sz="1400" dirty="0" smtClean="0"/>
              <a:t>Инженерно-геодезические изыскания (выполнено 80% от общего объема данного вида работ);</a:t>
            </a:r>
          </a:p>
          <a:p>
            <a:pPr lvl="0"/>
            <a:r>
              <a:rPr lang="ru-RU" sz="1400" dirty="0" smtClean="0"/>
              <a:t>Инженерно-геологические изыскания (полевые работы разведочный этап в т. ч. полевые геофизические изыскания) (выполнено 50% от общего объема данного вида работ);</a:t>
            </a:r>
          </a:p>
          <a:p>
            <a:pPr lvl="0"/>
            <a:r>
              <a:rPr lang="ru-RU" sz="1400" dirty="0" smtClean="0"/>
              <a:t>Инженерно-экологические изыскания (выполнено 50% от общего объема данного вида работ); </a:t>
            </a:r>
          </a:p>
          <a:p>
            <a:pPr lvl="0"/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Планируемые работы:</a:t>
            </a:r>
          </a:p>
          <a:p>
            <a:pPr lvl="0"/>
            <a:r>
              <a:rPr lang="ru-RU" sz="1400" dirty="0" smtClean="0"/>
              <a:t>Составление отчетов и предоставление результатов инженерных изысканий </a:t>
            </a:r>
          </a:p>
          <a:p>
            <a:pPr lvl="0"/>
            <a:r>
              <a:rPr lang="ru-RU" sz="1400" dirty="0" smtClean="0"/>
              <a:t>Паспортизация образующихся отходов</a:t>
            </a:r>
          </a:p>
          <a:p>
            <a:pPr lvl="0"/>
            <a:r>
              <a:rPr lang="ru-RU" sz="1400" dirty="0" smtClean="0"/>
              <a:t>Определение норм накопления и морфологического состава отходов</a:t>
            </a:r>
          </a:p>
          <a:p>
            <a:pPr lvl="0"/>
            <a:r>
              <a:rPr lang="ru-RU" sz="1400" dirty="0" smtClean="0"/>
              <a:t>Разработка генеральной схемы очистки территории пос. Соловецкий</a:t>
            </a:r>
          </a:p>
          <a:p>
            <a:pPr lvl="0"/>
            <a:r>
              <a:rPr lang="ru-RU" sz="1400" dirty="0" smtClean="0"/>
              <a:t>Разработка технико-экономического обоснования комплекса по переработке и размещению отходов</a:t>
            </a:r>
          </a:p>
          <a:p>
            <a:pPr lvl="0"/>
            <a:r>
              <a:rPr lang="ru-RU" sz="1400" dirty="0" smtClean="0"/>
              <a:t>Разработка и согласование эскизного архитектурного проекта</a:t>
            </a:r>
          </a:p>
          <a:p>
            <a:pPr lvl="0"/>
            <a:r>
              <a:rPr lang="ru-RU" sz="1400" dirty="0" smtClean="0"/>
              <a:t>Разработка проектно-сметной документации</a:t>
            </a:r>
          </a:p>
          <a:p>
            <a:pPr lvl="0"/>
            <a:r>
              <a:rPr lang="ru-RU" sz="1400" dirty="0" smtClean="0"/>
              <a:t>Согласование и проведение экспертиз проектной документации</a:t>
            </a:r>
          </a:p>
          <a:p>
            <a:pPr algn="just">
              <a:buNone/>
            </a:pPr>
            <a:endParaRPr lang="ru-RU" sz="1200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500174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effectLst/>
              </a:rPr>
              <a:t>График выполнения работ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Спасибо за</a:t>
            </a:r>
            <a:r>
              <a:rPr lang="ru-RU" dirty="0" smtClean="0"/>
              <a:t> </a:t>
            </a:r>
            <a:r>
              <a:rPr lang="ru-RU" sz="4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5214926"/>
            <a:ext cx="9144000" cy="1643074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8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Всегда</a:t>
            </a:r>
            <a:r>
              <a:rPr kumimoji="1" lang="ru-RU" sz="8900" kern="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8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готовы к сотрудничеству 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5143536" cy="365125"/>
          </a:xfrm>
        </p:spPr>
        <p:txBody>
          <a:bodyPr/>
          <a:lstStyle/>
          <a:p>
            <a:r>
              <a:rPr lang="en-US" sz="1200" smtClean="0"/>
              <a:t>www.tterra.ru   info@tterra.ru    +7(812)318-58-58</a:t>
            </a:r>
            <a:endParaRPr lang="ru-RU" dirty="0"/>
          </a:p>
        </p:txBody>
      </p:sp>
      <p:pic>
        <p:nvPicPr>
          <p:cNvPr id="18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43687" cy="4429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effectLst/>
              </a:rPr>
              <a:t>Общая характеристика </a:t>
            </a:r>
            <a:r>
              <a:rPr lang="ru-RU" sz="3600" b="1" dirty="0">
                <a:effectLst/>
              </a:rPr>
              <a:t>объекта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714876" y="4286256"/>
            <a:ext cx="4143404" cy="200026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tabLst/>
              <a:defRPr/>
            </a:pPr>
            <a:endParaRPr kumimoji="1" lang="ru-RU" sz="19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12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4040" r="32430" b="13889"/>
          <a:stretch/>
        </p:blipFill>
        <p:spPr>
          <a:xfrm>
            <a:off x="5292080" y="908720"/>
            <a:ext cx="3304298" cy="236942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7272300" y="2234520"/>
            <a:ext cx="93610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Содержимое 5"/>
          <p:cNvSpPr txBox="1">
            <a:spLocks/>
          </p:cNvSpPr>
          <p:nvPr/>
        </p:nvSpPr>
        <p:spPr>
          <a:xfrm>
            <a:off x="285720" y="692696"/>
            <a:ext cx="4214842" cy="5593824"/>
          </a:xfrm>
          <a:prstGeom prst="rect">
            <a:avLst/>
          </a:prstGeom>
        </p:spPr>
        <p:txBody>
          <a:bodyPr vert="horz" rtlCol="0"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kern="0" dirty="0" smtClean="0"/>
              <a:t> </a:t>
            </a:r>
            <a:r>
              <a:rPr lang="ru-RU" sz="2700" kern="0" dirty="0" smtClean="0"/>
              <a:t>Соловецкий архипелаг с его историко-культурным наследием и сохранившимся уникальным природным ландшафтом является одним из самых известных в России и за ее пределами заповедным историко- культурным и природным комплексом. Территория Соловецкого архипелага расположена в северной части Онежского залива Белого моря в 165 км южнее условной линии Полярного круга, на 65 параллели. </a:t>
            </a:r>
          </a:p>
          <a:p>
            <a:pPr marL="0" indent="0">
              <a:buNone/>
            </a:pPr>
            <a:endParaRPr lang="ru-RU" sz="2700" kern="0" dirty="0" smtClean="0"/>
          </a:p>
          <a:p>
            <a:r>
              <a:rPr lang="ru-RU" sz="2700" kern="0" dirty="0" smtClean="0"/>
              <a:t>Решением Генеральной Ассамблеи ЮНЕСКО от 14 декабря 1992 года № 632 в Список всемирного наследия ЮНЕСКО включен историко-культурный ансамбль Соловецких островов, в том числе и основной комплекс памятников, входящих в состав Соловецкого музея-заповедника. </a:t>
            </a:r>
          </a:p>
          <a:p>
            <a:pPr marL="0" indent="0">
              <a:buNone/>
            </a:pPr>
            <a:endParaRPr lang="ru-RU" sz="2700" kern="0" dirty="0" smtClean="0"/>
          </a:p>
          <a:p>
            <a:r>
              <a:rPr lang="ru-RU" sz="2700" kern="0" dirty="0" smtClean="0"/>
              <a:t>Муниципальное образование "Сельское поселение </a:t>
            </a:r>
            <a:r>
              <a:rPr lang="ru-RU" sz="2700" kern="0" dirty="0" err="1" smtClean="0"/>
              <a:t>Соловецкое</a:t>
            </a:r>
            <a:r>
              <a:rPr lang="ru-RU" sz="2700" kern="0" dirty="0" smtClean="0"/>
              <a:t>" находится на территории 8 островов Белого моря, общее число жителей – 917 человек, общая площадь территории составляет 28 829 га.</a:t>
            </a:r>
          </a:p>
          <a:p>
            <a:pPr marL="0" indent="0">
              <a:buNone/>
            </a:pPr>
            <a:endParaRPr lang="ru-RU" sz="2700" kern="0" dirty="0" smtClean="0"/>
          </a:p>
          <a:p>
            <a:r>
              <a:rPr lang="ru-RU" sz="2700" kern="0" dirty="0"/>
              <a:t>На территории МО «Сельское поселение </a:t>
            </a:r>
            <a:r>
              <a:rPr lang="ru-RU" sz="2700" kern="0" dirty="0" err="1"/>
              <a:t>Соловецкое</a:t>
            </a:r>
            <a:r>
              <a:rPr lang="ru-RU" sz="2700" kern="0" dirty="0"/>
              <a:t>» Приморского муниципального района Архангельской области в настоящее время отсутствуют специализированные организации по переработке отходов производства и потребления. Используется принцип захоронения отходов на </a:t>
            </a:r>
            <a:r>
              <a:rPr lang="ru-RU" sz="2700" kern="0" dirty="0" smtClean="0"/>
              <a:t>свалке</a:t>
            </a:r>
          </a:p>
          <a:p>
            <a:pPr marL="0" indent="0">
              <a:buNone/>
            </a:pPr>
            <a:r>
              <a:rPr lang="ru-RU" sz="2700" kern="0" dirty="0" smtClean="0"/>
              <a:t> </a:t>
            </a:r>
          </a:p>
          <a:p>
            <a:r>
              <a:rPr lang="ru-RU" sz="2700" kern="0" dirty="0" smtClean="0"/>
              <a:t>Участок, выделенный для проектируемого комплекса по переработке и размещению отходов частично захватывает территорию существующей свалки бытовых отходов, расположенной в центральной части острова.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79" y="3382536"/>
            <a:ext cx="4066140" cy="271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3857652" cy="5429289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Font typeface="Wingdings"/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Долгосрочными целями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работ является:</a:t>
            </a:r>
          </a:p>
          <a:p>
            <a:pPr>
              <a:buFont typeface="Wingdings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улучшение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показателей, направленных на сохранение природной среды Соловецкого архипелага;</a:t>
            </a:r>
          </a:p>
          <a:p>
            <a:pPr>
              <a:buFont typeface="Wingdings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сохранение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уникального исторического, природного, духовного и культурного наследия Соловецкого архипелага  в рамках проведения исследований по изучению антропогенной нагрузки на природную среду Соловецкого архипелага и комплексного экологического обследования;</a:t>
            </a:r>
          </a:p>
          <a:p>
            <a:pPr>
              <a:buFont typeface="Wingdings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увеличение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доли отходов, направленных на переработку, повторное использование и обезвреживание, от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общегодового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объема отходов;</a:t>
            </a:r>
          </a:p>
          <a:p>
            <a:pPr>
              <a:buFont typeface="Wingdings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разработка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проектной документации и выполнение инженерных изысканий для строительства комплекса по переработке и размещению отходов производства и потребления в поселке Соловецкий.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</a:t>
            </a:r>
            <a:r>
              <a:rPr lang="en-US" dirty="0" err="1" smtClean="0"/>
              <a:t>info@tterra.ru</a:t>
            </a:r>
            <a:r>
              <a:rPr lang="en-US" dirty="0" smtClean="0"/>
              <a:t>    +7(812)318-58-58</a:t>
            </a:r>
            <a:endParaRPr lang="ru-RU" dirty="0"/>
          </a:p>
        </p:txBody>
      </p:sp>
      <p:pic>
        <p:nvPicPr>
          <p:cNvPr id="10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56" y="908720"/>
            <a:ext cx="3707904" cy="247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56" y="3501008"/>
            <a:ext cx="4067436" cy="2711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58287" cy="62068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effectLst/>
              </a:rPr>
              <a:t>Цели работ</a:t>
            </a:r>
          </a:p>
        </p:txBody>
      </p:sp>
    </p:spTree>
    <p:extLst>
      <p:ext uri="{BB962C8B-B14F-4D97-AF65-F5344CB8AC3E}">
        <p14:creationId xmlns:p14="http://schemas.microsoft.com/office/powerpoint/2010/main" val="29531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</a:t>
            </a:r>
            <a:r>
              <a:rPr lang="en-US" dirty="0" err="1" smtClean="0"/>
              <a:t>info@tterra.ru</a:t>
            </a:r>
            <a:r>
              <a:rPr lang="en-US" dirty="0" smtClean="0"/>
              <a:t>    +7(812)318-58-58</a:t>
            </a:r>
            <a:endParaRPr lang="ru-RU" dirty="0"/>
          </a:p>
        </p:txBody>
      </p:sp>
      <p:pic>
        <p:nvPicPr>
          <p:cNvPr id="8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3857652" cy="5429289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Разведочный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этап работ заключался в решении следующих задач:</a:t>
            </a:r>
          </a:p>
          <a:p>
            <a:pPr lvl="0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Инвентаризация источников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образования отходов 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образующихся отходов;</a:t>
            </a:r>
          </a:p>
          <a:p>
            <a:pPr lvl="0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Инженерно-геодезические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изыскания;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Инженерно-геологические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изыскания;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Инженерно-экологические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изыскания.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39" y="692696"/>
            <a:ext cx="3599892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5"/>
          <a:stretch/>
        </p:blipFill>
        <p:spPr>
          <a:xfrm>
            <a:off x="3214679" y="3237787"/>
            <a:ext cx="3500210" cy="29313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>
            <a:fillRect/>
          </a:stretch>
        </p:blipFill>
        <p:spPr>
          <a:xfrm>
            <a:off x="323528" y="2786058"/>
            <a:ext cx="2790056" cy="38199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33935" r="24483"/>
          <a:stretch/>
        </p:blipFill>
        <p:spPr>
          <a:xfrm rot="16200000">
            <a:off x="6195219" y="3885786"/>
            <a:ext cx="3342159" cy="197701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88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</a:rPr>
              <a:t>Выполненные работы </a:t>
            </a:r>
            <a:r>
              <a:rPr lang="ru-RU" sz="3600" b="1" dirty="0">
                <a:effectLst/>
              </a:rPr>
              <a:t>разведочного этапа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5000"/>
              </a:schemeClr>
            </a:gs>
            <a:gs pos="65000">
              <a:schemeClr val="bg2">
                <a:shade val="75000"/>
              </a:schemeClr>
            </a:gs>
            <a:gs pos="100000">
              <a:schemeClr val="bg2">
                <a:shade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Z:\ТехноТерра\ОТЧЕТЫ\2013\370-13 (КД 49)_Администрация муниципального образования Приморский муниципальный район_Соловецкий\фото\Фото\DSC_06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142984"/>
            <a:ext cx="2754188" cy="174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effectLst/>
              </a:rPr>
              <a:t>Инвентаризация </a:t>
            </a:r>
            <a:r>
              <a:rPr lang="ru-RU" sz="3200" b="1" dirty="0" smtClean="0">
                <a:effectLst/>
              </a:rPr>
              <a:t>источников  образования отходов</a:t>
            </a:r>
            <a:endParaRPr lang="ru-RU" sz="3200" b="1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7" y="1124744"/>
            <a:ext cx="2736304" cy="2052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</a:t>
            </a:r>
            <a:r>
              <a:rPr lang="en-US" dirty="0" err="1" smtClean="0"/>
              <a:t>info@tterra.ru</a:t>
            </a:r>
            <a:r>
              <a:rPr lang="en-US" dirty="0" smtClean="0"/>
              <a:t>    +7(812)318-58-58</a:t>
            </a:r>
            <a:endParaRPr lang="ru-RU" dirty="0"/>
          </a:p>
        </p:txBody>
      </p:sp>
      <p:pic>
        <p:nvPicPr>
          <p:cNvPr id="10" name="Picture 4" descr="tk_sob_large_1078_27_09_11_03_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Логоти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2625715" cy="196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" y="4149080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5857892"/>
            <a:ext cx="3129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Отходы, размещенные на существующей свалке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431137" y="2907365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Свалка металлического лома </a:t>
            </a:r>
            <a:endParaRPr lang="ru-RU" sz="1000" dirty="0" smtClean="0"/>
          </a:p>
          <a:p>
            <a:r>
              <a:rPr lang="ru-RU" sz="1000" dirty="0" smtClean="0"/>
              <a:t>на </a:t>
            </a:r>
            <a:r>
              <a:rPr lang="ru-RU" sz="1000" dirty="0"/>
              <a:t>границе пос. Соловецкий</a:t>
            </a:r>
          </a:p>
        </p:txBody>
      </p:sp>
      <p:pic>
        <p:nvPicPr>
          <p:cNvPr id="18" name="Рисунок 17" descr="Z:\ТехноТерра\ОТЧЕТЫ\2013\370-13 (КД 49)_Администрация муниципального образования Приморский муниципальный район_Соловецкий\фото\Фото\DSC_078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2191528" cy="1646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40245" y="4972481"/>
            <a:ext cx="25875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Свалка на территории пос. </a:t>
            </a:r>
            <a:r>
              <a:rPr lang="ru-RU" sz="1050" dirty="0" smtClean="0"/>
              <a:t>Соловецкий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3309283" y="1166260"/>
            <a:ext cx="26914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Сбор и изучение исходных данных и имеющейся документации</a:t>
            </a:r>
          </a:p>
          <a:p>
            <a:pPr marL="360363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Был изучен Проект нормативов образования отходов и лимитов на их размещение (ПНООЛР) ООО «Соловецкий ЖКС», разработанный ИП Копосовой И.Л. фирма «</a:t>
            </a:r>
            <a:r>
              <a:rPr kumimoji="1" lang="ru-RU" sz="1400" dirty="0" err="1" smtClean="0">
                <a:solidFill>
                  <a:schemeClr val="bg2">
                    <a:lumMod val="25000"/>
                  </a:schemeClr>
                </a:solidFill>
              </a:rPr>
              <a:t>Экорасчет</a:t>
            </a: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 marL="360363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Получены копии договоров на вывоз и размещение отходов, заключенных с ООО «Соловецкий ЖКС».</a:t>
            </a:r>
          </a:p>
          <a:p>
            <a:pPr marL="360363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Arial" pitchFamily="34" charset="0"/>
              <a:buChar char="•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Получена схема расположения площадок для временного хранения ТБО пос. Соловецкий.</a:t>
            </a:r>
          </a:p>
          <a:p>
            <a:pPr marL="180975" lvl="0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endParaRPr kumimoji="1"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80975" lvl="0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Выполнение запросов данных</a:t>
            </a:r>
          </a:p>
          <a:p>
            <a:pPr marL="180975" lvl="0" indent="-180975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400" dirty="0" smtClean="0">
                <a:solidFill>
                  <a:schemeClr val="bg2">
                    <a:lumMod val="25000"/>
                  </a:schemeClr>
                </a:solidFill>
              </a:rPr>
              <a:t>Инвентаризация металлолома на территории пос. Соловецкий</a:t>
            </a:r>
            <a:endParaRPr kumimoji="1"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ваволчки на Соло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343451" cy="46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1868" y="6357958"/>
            <a:ext cx="2395534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effectLst/>
              </a:rPr>
              <a:t>Инвентаризация металлолома на территории пос. Соловецкий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Picture 4" descr="tk_sob_large_1078_27_09_11_03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9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2699792" y="836712"/>
            <a:ext cx="6192688" cy="3168352"/>
          </a:xfrm>
        </p:spPr>
        <p:txBody>
          <a:bodyPr>
            <a:normAutofit fontScale="40000" lnSpcReduction="20000"/>
          </a:bodyPr>
          <a:lstStyle/>
          <a:p>
            <a:pPr marL="85725" lvl="1" indent="276225" algn="just">
              <a:spcBef>
                <a:spcPts val="0"/>
              </a:spcBef>
              <a:buNone/>
            </a:pPr>
            <a:endParaRPr lang="en-US" dirty="0" smtClean="0"/>
          </a:p>
          <a:p>
            <a:r>
              <a:rPr lang="ru-RU" sz="3000" dirty="0"/>
              <a:t>В состав проектной документации входит раздел инженерно-геодезические изыскания, основной задачей которого является получение достоверных данных о ситуации и рельефе на участке работ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На обследуемой территории принята </a:t>
            </a:r>
            <a:r>
              <a:rPr lang="ru-RU" sz="3000" dirty="0"/>
              <a:t>Местная Система координат и Балтийская 1977 года система высот.</a:t>
            </a:r>
          </a:p>
          <a:p>
            <a:r>
              <a:rPr lang="ru-RU" sz="3000" dirty="0"/>
              <a:t>Для соблюдения требуемой точности к топографическому плану производилось сгущение </a:t>
            </a:r>
            <a:r>
              <a:rPr lang="ru-RU" sz="3000" dirty="0" smtClean="0"/>
              <a:t>сети. В </a:t>
            </a:r>
            <a:r>
              <a:rPr lang="ru-RU" sz="3000" dirty="0"/>
              <a:t>качестве исходных пунктов для создания и развития съемочного обоснования служили пункты полигонометрии, имеющие высотные отметки</a:t>
            </a:r>
            <a:r>
              <a:rPr lang="ru-RU" sz="3000" dirty="0" smtClean="0"/>
              <a:t>: </a:t>
            </a:r>
            <a:r>
              <a:rPr lang="ru-RU" sz="3000" dirty="0"/>
              <a:t>П.</a:t>
            </a:r>
            <a:r>
              <a:rPr lang="en-US" sz="3000" dirty="0"/>
              <a:t>c</a:t>
            </a:r>
            <a:r>
              <a:rPr lang="ru-RU" sz="3000" dirty="0"/>
              <a:t>.</a:t>
            </a:r>
            <a:r>
              <a:rPr lang="en-US" sz="3000" dirty="0"/>
              <a:t>c</a:t>
            </a:r>
            <a:r>
              <a:rPr lang="ru-RU" sz="3000" dirty="0"/>
              <a:t>. – 201, П.</a:t>
            </a:r>
            <a:r>
              <a:rPr lang="en-US" sz="3000" dirty="0"/>
              <a:t>c</a:t>
            </a:r>
            <a:r>
              <a:rPr lang="ru-RU" sz="3000" dirty="0"/>
              <a:t>.</a:t>
            </a:r>
            <a:r>
              <a:rPr lang="en-US" sz="3000" dirty="0"/>
              <a:t>c</a:t>
            </a:r>
            <a:r>
              <a:rPr lang="ru-RU" sz="3000" dirty="0"/>
              <a:t>. – 202, П.</a:t>
            </a:r>
            <a:r>
              <a:rPr lang="en-US" sz="3000" dirty="0"/>
              <a:t>c</a:t>
            </a:r>
            <a:r>
              <a:rPr lang="ru-RU" sz="3000" dirty="0"/>
              <a:t>.</a:t>
            </a:r>
            <a:r>
              <a:rPr lang="en-US" sz="3000" dirty="0"/>
              <a:t>c</a:t>
            </a:r>
            <a:r>
              <a:rPr lang="ru-RU" sz="3000" dirty="0"/>
              <a:t>. – 203, П.</a:t>
            </a:r>
            <a:r>
              <a:rPr lang="en-US" sz="3000" dirty="0"/>
              <a:t>c</a:t>
            </a:r>
            <a:r>
              <a:rPr lang="ru-RU" sz="3000" dirty="0"/>
              <a:t>.</a:t>
            </a:r>
            <a:r>
              <a:rPr lang="en-US" sz="3000" dirty="0"/>
              <a:t>c</a:t>
            </a:r>
            <a:r>
              <a:rPr lang="ru-RU" sz="3000" dirty="0"/>
              <a:t>. – 204.</a:t>
            </a:r>
          </a:p>
          <a:p>
            <a:r>
              <a:rPr lang="ru-RU" sz="3000" dirty="0"/>
              <a:t>Топографическая </a:t>
            </a:r>
            <a:r>
              <a:rPr lang="ru-RU" sz="3000" dirty="0" smtClean="0"/>
              <a:t>съемка масштаба 1:500 </a:t>
            </a:r>
            <a:r>
              <a:rPr lang="ru-RU" sz="3000" dirty="0"/>
              <a:t>выполнена полярным методом с точек съемочного обоснования, измерения произведены электронным тахеометром SOKKIA CX-105 </a:t>
            </a:r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dirty="0"/>
              <a:t>Полученная цифровая трехмерная модель местности может использоваться для производства инженерных изысканий, проектирования, генерального планирования, благоустройства, кадастровых и других работ. </a:t>
            </a:r>
          </a:p>
          <a:p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8" b="3055"/>
          <a:stretch/>
        </p:blipFill>
        <p:spPr>
          <a:xfrm rot="16200000">
            <a:off x="-36530" y="1192644"/>
            <a:ext cx="2895608" cy="2031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8229600" cy="101122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Инженерно-геодезические изыскания</a:t>
            </a:r>
            <a:endParaRPr kumimoji="1"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ф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714752"/>
            <a:ext cx="8755806" cy="2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3929066"/>
            <a:ext cx="3270967" cy="218064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28116" b="12765"/>
          <a:stretch/>
        </p:blipFill>
        <p:spPr>
          <a:xfrm>
            <a:off x="323528" y="908720"/>
            <a:ext cx="2089402" cy="2914116"/>
          </a:xfrm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10" name="Picture 4" descr="tk_sob_large_1078_27_09_11_03_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Логоти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7047"/>
            <a:ext cx="2123728" cy="1592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946" y="764704"/>
            <a:ext cx="6084676" cy="579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     ПОДГОТОВИТЕЛЬНЫЕ 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РАБОТЫ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сбор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, обработка и анализ опубликованных, фондовых (архивных), проектных и справочно-информационных материалов о состоянии природной среды в районе размещения объекта изысканий, анализ ранее проведенных инженерных изысканий, приобретение по запросу официальных справок уполномоченных государственных органов и архивных материалов различной </a:t>
            </a: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тематики.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endParaRPr kumimoji="1" lang="ru-RU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ПОЛЕВЫЕ РАБОТЫ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маршрутное 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обследование на территории проектируемого объекта и на прилегающей территории с покомпонентным описанием природной среды (включая биологические исследования);    </a:t>
            </a:r>
          </a:p>
          <a:p>
            <a:pPr lvl="0"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 err="1">
                <a:solidFill>
                  <a:schemeClr val="bg2">
                    <a:lumMod val="25000"/>
                  </a:schemeClr>
                </a:solidFill>
              </a:rPr>
              <a:t>геоэкологическое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 опробование почво-грунтов, грунтовых и поверхностных вод, атмосферного воздуха;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исследование 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радиационной обстановки (гамма-съемка территории изысканий; исследование почво-грунтов на содержание радионуклидов, измерение плотности потока радона с поверхности грунта, определение объемной активности радона в почвенном воздухе);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300" dirty="0" err="1" smtClean="0">
                <a:solidFill>
                  <a:schemeClr val="bg2">
                    <a:lumMod val="25000"/>
                  </a:schemeClr>
                </a:solidFill>
              </a:rPr>
              <a:t>газогеохимические</a:t>
            </a: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исследования</a:t>
            </a: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endParaRPr kumimoji="1"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</a:pPr>
            <a:r>
              <a:rPr kumimoji="1" lang="ru-RU" sz="1300" dirty="0">
                <a:solidFill>
                  <a:schemeClr val="bg2">
                    <a:lumMod val="25000"/>
                  </a:schemeClr>
                </a:solidFill>
              </a:rPr>
              <a:t>КАМЕРАЛЬНЫЕ РАБОТЫ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обработке материалов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инженерно-экологических 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изысканий, анализ и обобщение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полученных данных и 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составление технического отчета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в соответствии с действующими 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нормативными документами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(СП 11-102-97, СП 47.13330.2012,</a:t>
            </a:r>
          </a:p>
          <a:p>
            <a:pPr indent="265113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tabLst>
                <a:tab pos="2874963" algn="l"/>
                <a:tab pos="2959100" algn="l"/>
              </a:tabLst>
            </a:pPr>
            <a:r>
              <a:rPr kumimoji="1" lang="ru-RU" sz="1300" dirty="0" smtClean="0">
                <a:solidFill>
                  <a:schemeClr val="bg2">
                    <a:lumMod val="25000"/>
                  </a:schemeClr>
                </a:solidFill>
              </a:rPr>
              <a:t>СНиП 11-02-96).</a:t>
            </a: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78579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effectLst/>
              </a:rPr>
              <a:t>Инженерно-экологические изыскания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9F3E-27B1-4C0F-A4A4-C31A261BF4B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Инженерно-геологические изыскания</a:t>
            </a:r>
            <a:endParaRPr kumimoji="1"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428892" cy="365125"/>
          </a:xfrm>
        </p:spPr>
        <p:txBody>
          <a:bodyPr/>
          <a:lstStyle/>
          <a:p>
            <a:r>
              <a:rPr lang="en-US" dirty="0" smtClean="0"/>
              <a:t>www.tterra.ru   info@tterra.ru    +7(812)318-58-58</a:t>
            </a:r>
            <a:endParaRPr lang="ru-RU" dirty="0"/>
          </a:p>
        </p:txBody>
      </p:sp>
      <p:pic>
        <p:nvPicPr>
          <p:cNvPr id="8" name="Picture 4" descr="tk_sob_large_1078_27_09_11_03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286520"/>
            <a:ext cx="5175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286520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70424" y="714356"/>
            <a:ext cx="8773576" cy="1224136"/>
          </a:xfrm>
        </p:spPr>
        <p:txBody>
          <a:bodyPr>
            <a:normAutofit/>
          </a:bodyPr>
          <a:lstStyle/>
          <a:p>
            <a:pPr algn="just"/>
            <a:r>
              <a:rPr lang="ru-RU" sz="1250" dirty="0"/>
              <a:t>Инженерно-геологические изыскания на данном </a:t>
            </a:r>
            <a:r>
              <a:rPr lang="ru-RU" sz="1250" dirty="0" smtClean="0"/>
              <a:t>геолого-литологическом строении участка проектируемого полигона ТБО, определение уровня грунтовых вод  (УГВ).</a:t>
            </a:r>
          </a:p>
          <a:p>
            <a:pPr algn="just"/>
            <a:r>
              <a:rPr lang="ru-RU" sz="1250" dirty="0" smtClean="0"/>
              <a:t>Данные задачи решались путем бурения разведочных скважин на глубину до 10 м. Бурение производилось буровым станком УКБ 12-25, в процессе бурения производился отбор проб грунта. </a:t>
            </a:r>
            <a:endParaRPr lang="ru-RU" sz="12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t="30430" r="14859" b="11392"/>
          <a:stretch/>
        </p:blipFill>
        <p:spPr>
          <a:xfrm>
            <a:off x="263168" y="1869877"/>
            <a:ext cx="5221481" cy="354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84649" y="1696343"/>
            <a:ext cx="3312368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250" dirty="0" smtClean="0">
                <a:solidFill>
                  <a:schemeClr val="bg2">
                    <a:lumMod val="25000"/>
                  </a:schemeClr>
                </a:solidFill>
              </a:rPr>
              <a:t>Геолого-литологическое строение участка работ 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в районе существующей свалки представлено техногенными образованиями (</a:t>
            </a:r>
            <a:r>
              <a:rPr kumimoji="1" lang="en-US" sz="1250" dirty="0" err="1">
                <a:solidFill>
                  <a:schemeClr val="bg2">
                    <a:lumMod val="25000"/>
                  </a:schemeClr>
                </a:solidFill>
              </a:rPr>
              <a:t>tIV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), мощностью до 4,1 м, перекрывающими  современные морские (</a:t>
            </a:r>
            <a:r>
              <a:rPr kumimoji="1" lang="en-US" sz="1250" dirty="0" err="1">
                <a:solidFill>
                  <a:schemeClr val="bg2">
                    <a:lumMod val="25000"/>
                  </a:schemeClr>
                </a:solidFill>
              </a:rPr>
              <a:t>mIV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) образования, представленные средне- и мелкозернистыми </a:t>
            </a:r>
            <a:r>
              <a:rPr kumimoji="1" lang="ru-RU" sz="1250" dirty="0" err="1">
                <a:solidFill>
                  <a:schemeClr val="bg2">
                    <a:lumMod val="25000"/>
                  </a:schemeClr>
                </a:solidFill>
              </a:rPr>
              <a:t>влагонасыщеными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 песками серого цвета с включениями гальки до 10%. Их мощность варьируется от 1,7 до 3,0 м.  Ниже залегают верхнечетвертичные ледниковые отложения , представленные </a:t>
            </a:r>
            <a:r>
              <a:rPr kumimoji="1" lang="ru-RU" sz="1250" dirty="0" err="1">
                <a:solidFill>
                  <a:schemeClr val="bg2">
                    <a:lumMod val="25000"/>
                  </a:schemeClr>
                </a:solidFill>
              </a:rPr>
              <a:t>малопластичными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 и твердыми супесями , с включениями гравия и гальки до 30%, многочисленными валунами, гнездами </a:t>
            </a:r>
            <a:r>
              <a:rPr kumimoji="1" lang="ru-RU" sz="1250" dirty="0" err="1">
                <a:solidFill>
                  <a:schemeClr val="bg2">
                    <a:lumMod val="25000"/>
                  </a:schemeClr>
                </a:solidFill>
              </a:rPr>
              <a:t>влагонасыщенных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 песков. </a:t>
            </a:r>
            <a:endParaRPr kumimoji="1" lang="ru-RU" sz="125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250" dirty="0" smtClean="0">
                <a:solidFill>
                  <a:schemeClr val="bg2">
                    <a:lumMod val="25000"/>
                  </a:schemeClr>
                </a:solidFill>
              </a:rPr>
              <a:t>Фундамент 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острова представлен архейскими беломорскими </a:t>
            </a:r>
            <a:r>
              <a:rPr kumimoji="1" lang="ru-RU" sz="1250" dirty="0" err="1">
                <a:solidFill>
                  <a:schemeClr val="bg2">
                    <a:lumMod val="25000"/>
                  </a:schemeClr>
                </a:solidFill>
              </a:rPr>
              <a:t>гранито-гнейсами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. Абсолютные отметки кровли фундамента, по данным </a:t>
            </a:r>
            <a:r>
              <a:rPr kumimoji="1" lang="ru-RU" sz="1250" dirty="0" smtClean="0">
                <a:solidFill>
                  <a:schemeClr val="bg2">
                    <a:lumMod val="25000"/>
                  </a:schemeClr>
                </a:solidFill>
              </a:rPr>
              <a:t>электроразведочных </a:t>
            </a: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работ варьируются от -9,5 до 11,5 м. 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</a:pPr>
            <a:r>
              <a:rPr kumimoji="1" lang="ru-RU" sz="1250" dirty="0">
                <a:solidFill>
                  <a:schemeClr val="bg2">
                    <a:lumMod val="25000"/>
                  </a:schemeClr>
                </a:solidFill>
              </a:rPr>
              <a:t> Глубина залегания грунтовых вод  за пределами террикона составляет 0,7-0,9 м, при бурении в теле свалки грунтовые воды встречены на глубине от 2,5 до 4,3 м.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3608" y="5547856"/>
            <a:ext cx="418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Общий объем бурения составил 60 </a:t>
            </a:r>
            <a:r>
              <a:rPr kumimoji="1" lang="ru-RU" sz="1200" dirty="0" err="1">
                <a:solidFill>
                  <a:schemeClr val="bg2">
                    <a:lumMod val="25000"/>
                  </a:schemeClr>
                </a:solidFill>
              </a:rPr>
              <a:t>пог</a:t>
            </a:r>
            <a:r>
              <a:rPr kumimoji="1" lang="ru-RU" sz="1200" dirty="0">
                <a:solidFill>
                  <a:schemeClr val="bg2">
                    <a:lumMod val="25000"/>
                  </a:schemeClr>
                </a:solidFill>
              </a:rPr>
              <a:t>. м. (6 разведочных скважин, из них 4 – в теле существующей свалки, 2 – за ее пределами)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2768</TotalTime>
  <Words>1083</Words>
  <Application>Microsoft Office PowerPoint</Application>
  <PresentationFormat>Экран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Brooklet</vt:lpstr>
      <vt:lpstr>Презентация PowerPoint</vt:lpstr>
      <vt:lpstr>Общая характеристика объекта  </vt:lpstr>
      <vt:lpstr>Цели работ</vt:lpstr>
      <vt:lpstr>Выполненные работы разведочного этапа</vt:lpstr>
      <vt:lpstr>Инвентаризация источников  образования отходов</vt:lpstr>
      <vt:lpstr>Инвентаризация металлолома на территории пос. Соловецкий </vt:lpstr>
      <vt:lpstr>Презентация PowerPoint</vt:lpstr>
      <vt:lpstr> Инженерно-экологические изыскания   </vt:lpstr>
      <vt:lpstr>Презентация PowerPoint</vt:lpstr>
      <vt:lpstr>Инженерно-геофизические исследования</vt:lpstr>
      <vt:lpstr>График выполнения работ </vt:lpstr>
      <vt:lpstr>Спасибо за внимание </vt:lpstr>
    </vt:vector>
  </TitlesOfParts>
  <Company>ТехноТерра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«ТехноТерра»</dc:title>
  <dc:creator>Рейнер</dc:creator>
  <cp:lastModifiedBy>user</cp:lastModifiedBy>
  <cp:revision>267</cp:revision>
  <dcterms:created xsi:type="dcterms:W3CDTF">2012-09-11T08:24:28Z</dcterms:created>
  <dcterms:modified xsi:type="dcterms:W3CDTF">2013-12-04T19:27:43Z</dcterms:modified>
</cp:coreProperties>
</file>